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70" r:id="rId3"/>
    <p:sldId id="271" r:id="rId4"/>
    <p:sldId id="288" r:id="rId5"/>
    <p:sldId id="289" r:id="rId6"/>
    <p:sldId id="290" r:id="rId7"/>
    <p:sldId id="282" r:id="rId8"/>
    <p:sldId id="279" r:id="rId9"/>
    <p:sldId id="286" r:id="rId10"/>
    <p:sldId id="281" r:id="rId11"/>
    <p:sldId id="284" r:id="rId12"/>
    <p:sldId id="287" r:id="rId13"/>
    <p:sldId id="291" r:id="rId14"/>
    <p:sldId id="292" r:id="rId15"/>
    <p:sldId id="293" r:id="rId16"/>
    <p:sldId id="294" r:id="rId17"/>
    <p:sldId id="295" r:id="rId18"/>
    <p:sldId id="296" r:id="rId19"/>
    <p:sldId id="297" r:id="rId20"/>
    <p:sldId id="298" r:id="rId21"/>
    <p:sldId id="299" r:id="rId22"/>
    <p:sldId id="300" r:id="rId23"/>
    <p:sldId id="301" r:id="rId2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53" d="100"/>
          <a:sy n="53" d="100"/>
        </p:scale>
        <p:origin x="-96" y="-3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C19F33-C593-4DFD-8E81-B2B4FDB2A2A3}" type="datetimeFigureOut">
              <a:rPr lang="es-ES" smtClean="0"/>
              <a:pPr/>
              <a:t>29/04/2016</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2623CF-9807-4D4E-BCE6-929DA220DDD3}" type="slidenum">
              <a:rPr lang="es-ES" smtClean="0"/>
              <a:pPr/>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19" name="18 Marcador de pie de página"/>
          <p:cNvSpPr>
            <a:spLocks noGrp="1"/>
          </p:cNvSpPr>
          <p:nvPr>
            <p:ph type="ftr" sz="quarter" idx="11"/>
          </p:nvPr>
        </p:nvSpPr>
        <p:spPr/>
        <p:txBody>
          <a:bodyPr/>
          <a:lstStyle/>
          <a:p>
            <a:endParaRPr lang="es-ES"/>
          </a:p>
        </p:txBody>
      </p:sp>
      <p:sp>
        <p:nvSpPr>
          <p:cNvPr id="27" name="26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BC86053-6A5F-4C9D-9AEC-CED95824D7A5}"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AE4EB689-7E4B-45E8-855A-8CC21D62B012}" type="datetimeFigureOut">
              <a:rPr lang="es-ES" smtClean="0"/>
              <a:pPr/>
              <a:t>29/04/2016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a:xfrm>
            <a:off x="8077200" y="6356350"/>
            <a:ext cx="609600" cy="365125"/>
          </a:xfrm>
        </p:spPr>
        <p:txBody>
          <a:bodyPr/>
          <a:lstStyle/>
          <a:p>
            <a:fld id="{4BC86053-6A5F-4C9D-9AEC-CED95824D7A5}" type="slidenum">
              <a:rPr lang="es-ES" smtClean="0"/>
              <a:pPr/>
              <a:t>‹Nº›</a:t>
            </a:fld>
            <a:endParaRPr lang="es-E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E4EB689-7E4B-45E8-855A-8CC21D62B012}" type="datetimeFigureOut">
              <a:rPr lang="es-ES" smtClean="0"/>
              <a:pPr/>
              <a:t>29/04/2016</a:t>
            </a:fld>
            <a:endParaRPr lang="es-ES"/>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BC86053-6A5F-4C9D-9AEC-CED95824D7A5}" type="slidenum">
              <a:rPr lang="es-ES" smtClean="0"/>
              <a:pPr/>
              <a:t>‹Nº›</a:t>
            </a:fld>
            <a:endParaRPr lang="es-ES"/>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 dirty="0" smtClean="0"/>
              <a:t>CURSO 2015-2016</a:t>
            </a:r>
            <a:endParaRPr lang="es-ES" dirty="0"/>
          </a:p>
        </p:txBody>
      </p:sp>
      <p:sp>
        <p:nvSpPr>
          <p:cNvPr id="3" name="2 Subtítulo"/>
          <p:cNvSpPr>
            <a:spLocks noGrp="1"/>
          </p:cNvSpPr>
          <p:nvPr>
            <p:ph type="subTitle" idx="1"/>
          </p:nvPr>
        </p:nvSpPr>
        <p:spPr/>
        <p:txBody>
          <a:bodyPr>
            <a:normAutofit/>
          </a:bodyPr>
          <a:lstStyle/>
          <a:p>
            <a:r>
              <a:rPr lang="es-ES" dirty="0" smtClean="0"/>
              <a:t>SISTEMAS OPERATIVOS MONOPUESTO (165 horas)</a:t>
            </a:r>
          </a:p>
          <a:p>
            <a:r>
              <a:rPr lang="es-ES" dirty="0" smtClean="0"/>
              <a:t>Matea Calleja</a:t>
            </a:r>
            <a:endParaRPr lang="es-E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r>
              <a:rPr lang="es-ES" dirty="0" smtClean="0"/>
              <a:t>Entregar hoja comandos</a:t>
            </a:r>
          </a:p>
          <a:p>
            <a:r>
              <a:rPr lang="es-ES" dirty="0" smtClean="0"/>
              <a:t>Explicar comandos básicos: </a:t>
            </a:r>
            <a:r>
              <a:rPr lang="es-ES" dirty="0" err="1" smtClean="0"/>
              <a:t>dir</a:t>
            </a:r>
            <a:r>
              <a:rPr lang="es-ES" dirty="0" smtClean="0"/>
              <a:t>, </a:t>
            </a:r>
            <a:r>
              <a:rPr lang="es-ES" dirty="0" err="1" smtClean="0"/>
              <a:t>mkdir</a:t>
            </a:r>
            <a:r>
              <a:rPr lang="es-ES" dirty="0" smtClean="0"/>
              <a:t>, </a:t>
            </a:r>
            <a:r>
              <a:rPr lang="es-ES" dirty="0" err="1" smtClean="0"/>
              <a:t>rmdir</a:t>
            </a:r>
            <a:r>
              <a:rPr lang="es-ES" dirty="0" smtClean="0"/>
              <a:t>, </a:t>
            </a:r>
            <a:r>
              <a:rPr lang="es-ES" dirty="0" err="1" smtClean="0"/>
              <a:t>tree</a:t>
            </a:r>
            <a:r>
              <a:rPr lang="es-ES" dirty="0" smtClean="0"/>
              <a:t>, </a:t>
            </a:r>
            <a:r>
              <a:rPr lang="es-ES" dirty="0" err="1" smtClean="0"/>
              <a:t>type</a:t>
            </a:r>
            <a:r>
              <a:rPr lang="es-ES" dirty="0" smtClean="0"/>
              <a:t>, trayectorias absolutas y relativas</a:t>
            </a:r>
          </a:p>
          <a:p>
            <a:endParaRPr lang="es-E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2050" name="Picture 2"/>
          <p:cNvPicPr>
            <a:picLocks noGrp="1" noChangeAspect="1" noChangeArrowheads="1"/>
          </p:cNvPicPr>
          <p:nvPr>
            <p:ph idx="1"/>
          </p:nvPr>
        </p:nvPicPr>
        <p:blipFill>
          <a:blip r:embed="rId2" cstate="print"/>
          <a:srcRect/>
          <a:stretch>
            <a:fillRect/>
          </a:stretch>
        </p:blipFill>
        <p:spPr bwMode="auto">
          <a:xfrm>
            <a:off x="0" y="0"/>
            <a:ext cx="6624736" cy="631721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72602" y="6366686"/>
            <a:ext cx="8763894" cy="3746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1026" name="Picture 2"/>
          <p:cNvPicPr>
            <a:picLocks noChangeAspect="1" noChangeArrowheads="1"/>
          </p:cNvPicPr>
          <p:nvPr/>
        </p:nvPicPr>
        <p:blipFill>
          <a:blip r:embed="rId2" cstate="print"/>
          <a:srcRect/>
          <a:stretch>
            <a:fillRect/>
          </a:stretch>
        </p:blipFill>
        <p:spPr bwMode="auto">
          <a:xfrm>
            <a:off x="467544" y="692696"/>
            <a:ext cx="8352928" cy="119402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67544" y="1988840"/>
            <a:ext cx="8208912" cy="20193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39552" y="4293096"/>
            <a:ext cx="8208912" cy="11811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39552" y="5517231"/>
            <a:ext cx="8208912" cy="1193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2050" name="Picture 2"/>
          <p:cNvPicPr>
            <a:picLocks noChangeAspect="1" noChangeArrowheads="1"/>
          </p:cNvPicPr>
          <p:nvPr/>
        </p:nvPicPr>
        <p:blipFill>
          <a:blip r:embed="rId2" cstate="print"/>
          <a:srcRect/>
          <a:stretch>
            <a:fillRect/>
          </a:stretch>
        </p:blipFill>
        <p:spPr bwMode="auto">
          <a:xfrm>
            <a:off x="323528" y="260648"/>
            <a:ext cx="8352928" cy="107632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95536" y="1556792"/>
            <a:ext cx="8280920" cy="117157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95536" y="2924944"/>
            <a:ext cx="8208912" cy="144780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467544" y="4869160"/>
            <a:ext cx="8136904" cy="104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3074" name="Picture 2"/>
          <p:cNvPicPr>
            <a:picLocks noChangeAspect="1" noChangeArrowheads="1"/>
          </p:cNvPicPr>
          <p:nvPr/>
        </p:nvPicPr>
        <p:blipFill>
          <a:blip r:embed="rId2" cstate="print"/>
          <a:srcRect/>
          <a:stretch>
            <a:fillRect/>
          </a:stretch>
        </p:blipFill>
        <p:spPr bwMode="auto">
          <a:xfrm>
            <a:off x="251520" y="332656"/>
            <a:ext cx="8496944" cy="17430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67544" y="2348880"/>
            <a:ext cx="8280920" cy="8001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95536" y="3429000"/>
            <a:ext cx="8208912" cy="781050"/>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395536" y="4581128"/>
            <a:ext cx="8208912" cy="942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4098" name="Picture 2"/>
          <p:cNvPicPr>
            <a:picLocks noChangeAspect="1" noChangeArrowheads="1"/>
          </p:cNvPicPr>
          <p:nvPr/>
        </p:nvPicPr>
        <p:blipFill>
          <a:blip r:embed="rId2" cstate="print"/>
          <a:srcRect/>
          <a:stretch>
            <a:fillRect/>
          </a:stretch>
        </p:blipFill>
        <p:spPr bwMode="auto">
          <a:xfrm>
            <a:off x="611560" y="404664"/>
            <a:ext cx="6840760" cy="1008112"/>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611560" y="1628800"/>
            <a:ext cx="6768752" cy="8477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539552" y="2852936"/>
            <a:ext cx="6912768" cy="962025"/>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611560" y="4437112"/>
            <a:ext cx="6768752"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4" name="Picture 6"/>
          <p:cNvPicPr>
            <a:picLocks noChangeAspect="1" noChangeArrowheads="1"/>
          </p:cNvPicPr>
          <p:nvPr/>
        </p:nvPicPr>
        <p:blipFill>
          <a:blip r:embed="rId2" cstate="print"/>
          <a:srcRect/>
          <a:stretch>
            <a:fillRect/>
          </a:stretch>
        </p:blipFill>
        <p:spPr bwMode="auto">
          <a:xfrm>
            <a:off x="467544" y="332656"/>
            <a:ext cx="6408712" cy="1152525"/>
          </a:xfrm>
          <a:prstGeom prst="rect">
            <a:avLst/>
          </a:prstGeom>
          <a:noFill/>
          <a:ln w="9525">
            <a:noFill/>
            <a:miter lim="800000"/>
            <a:headEnd/>
            <a:tailEnd/>
          </a:ln>
        </p:spPr>
      </p:pic>
      <p:pic>
        <p:nvPicPr>
          <p:cNvPr id="5122" name="Picture 2"/>
          <p:cNvPicPr>
            <a:picLocks noChangeAspect="1" noChangeArrowheads="1"/>
          </p:cNvPicPr>
          <p:nvPr/>
        </p:nvPicPr>
        <p:blipFill>
          <a:blip r:embed="rId3" cstate="print"/>
          <a:srcRect/>
          <a:stretch>
            <a:fillRect/>
          </a:stretch>
        </p:blipFill>
        <p:spPr bwMode="auto">
          <a:xfrm>
            <a:off x="467544" y="1844824"/>
            <a:ext cx="6408712" cy="1085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1027" name="Picture 3"/>
          <p:cNvPicPr>
            <a:picLocks noChangeAspect="1" noChangeArrowheads="1"/>
          </p:cNvPicPr>
          <p:nvPr/>
        </p:nvPicPr>
        <p:blipFill>
          <a:blip r:embed="rId2" cstate="print"/>
          <a:srcRect/>
          <a:stretch>
            <a:fillRect/>
          </a:stretch>
        </p:blipFill>
        <p:spPr bwMode="auto">
          <a:xfrm>
            <a:off x="683568" y="3155950"/>
            <a:ext cx="6902450" cy="3702050"/>
          </a:xfrm>
          <a:prstGeom prst="rect">
            <a:avLst/>
          </a:prstGeom>
          <a:noFill/>
          <a:ln w="9525">
            <a:noFill/>
            <a:miter lim="800000"/>
            <a:headEnd/>
            <a:tailEnd/>
          </a:ln>
        </p:spPr>
      </p:pic>
      <p:pic>
        <p:nvPicPr>
          <p:cNvPr id="2" name="Picture 2"/>
          <p:cNvPicPr>
            <a:picLocks noChangeAspect="1" noChangeArrowheads="1"/>
          </p:cNvPicPr>
          <p:nvPr/>
        </p:nvPicPr>
        <p:blipFill>
          <a:blip r:embed="rId3"/>
          <a:srcRect/>
          <a:stretch>
            <a:fillRect/>
          </a:stretch>
        </p:blipFill>
        <p:spPr bwMode="auto">
          <a:xfrm>
            <a:off x="428596" y="928670"/>
            <a:ext cx="8394238" cy="1500198"/>
          </a:xfrm>
          <a:prstGeom prst="rect">
            <a:avLst/>
          </a:prstGeom>
          <a:noFill/>
          <a:ln w="9525">
            <a:noFill/>
            <a:miter lim="800000"/>
            <a:headEnd/>
            <a:tailEnd/>
          </a:ln>
          <a:effectLst/>
        </p:spPr>
      </p:pic>
      <p:sp>
        <p:nvSpPr>
          <p:cNvPr id="6" name="5 Rectángulo"/>
          <p:cNvSpPr/>
          <p:nvPr/>
        </p:nvSpPr>
        <p:spPr>
          <a:xfrm>
            <a:off x="428596" y="857232"/>
            <a:ext cx="8001056" cy="4286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2054" name="Picture 6"/>
          <p:cNvPicPr>
            <a:picLocks noChangeAspect="1" noChangeArrowheads="1"/>
          </p:cNvPicPr>
          <p:nvPr/>
        </p:nvPicPr>
        <p:blipFill>
          <a:blip r:embed="rId2" cstate="print"/>
          <a:srcRect/>
          <a:stretch>
            <a:fillRect/>
          </a:stretch>
        </p:blipFill>
        <p:spPr bwMode="auto">
          <a:xfrm>
            <a:off x="0" y="404664"/>
            <a:ext cx="6845300" cy="2844800"/>
          </a:xfrm>
          <a:prstGeom prst="rect">
            <a:avLst/>
          </a:prstGeom>
          <a:noFill/>
          <a:ln w="9525">
            <a:noFill/>
            <a:miter lim="800000"/>
            <a:headEnd/>
            <a:tailEnd/>
          </a:ln>
        </p:spPr>
      </p:pic>
      <p:pic>
        <p:nvPicPr>
          <p:cNvPr id="2055" name="Picture 7"/>
          <p:cNvPicPr>
            <a:picLocks noChangeAspect="1" noChangeArrowheads="1"/>
          </p:cNvPicPr>
          <p:nvPr/>
        </p:nvPicPr>
        <p:blipFill>
          <a:blip r:embed="rId3" cstate="print"/>
          <a:srcRect/>
          <a:stretch>
            <a:fillRect/>
          </a:stretch>
        </p:blipFill>
        <p:spPr bwMode="auto">
          <a:xfrm>
            <a:off x="571472" y="4214818"/>
            <a:ext cx="7153275" cy="1428750"/>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394077" y="3357562"/>
            <a:ext cx="8749923" cy="5715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3074" name="Picture 2"/>
          <p:cNvPicPr>
            <a:picLocks noChangeAspect="1" noChangeArrowheads="1"/>
          </p:cNvPicPr>
          <p:nvPr/>
        </p:nvPicPr>
        <p:blipFill>
          <a:blip r:embed="rId2" cstate="print"/>
          <a:srcRect/>
          <a:stretch>
            <a:fillRect/>
          </a:stretch>
        </p:blipFill>
        <p:spPr bwMode="auto">
          <a:xfrm>
            <a:off x="467544" y="404664"/>
            <a:ext cx="6832600" cy="32131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755576" y="3861048"/>
            <a:ext cx="701675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5400" dirty="0" smtClean="0"/>
              <a:t>TEMA 5</a:t>
            </a:r>
            <a:br>
              <a:rPr lang="es-ES" sz="5400" dirty="0" smtClean="0"/>
            </a:br>
            <a:endParaRPr lang="es-ES" dirty="0"/>
          </a:p>
        </p:txBody>
      </p:sp>
      <p:sp>
        <p:nvSpPr>
          <p:cNvPr id="3" name="2 Marcador de contenido"/>
          <p:cNvSpPr>
            <a:spLocks noGrp="1"/>
          </p:cNvSpPr>
          <p:nvPr>
            <p:ph idx="1"/>
          </p:nvPr>
        </p:nvSpPr>
        <p:spPr>
          <a:xfrm>
            <a:off x="395536" y="3068960"/>
            <a:ext cx="8424936" cy="2448272"/>
          </a:xfrm>
        </p:spPr>
        <p:txBody>
          <a:bodyPr>
            <a:normAutofit/>
          </a:bodyPr>
          <a:lstStyle/>
          <a:p>
            <a:r>
              <a:rPr lang="es-ES" sz="4000" dirty="0" smtClean="0"/>
              <a:t>Sistema operativo propietario II</a:t>
            </a:r>
          </a:p>
          <a:p>
            <a:r>
              <a:rPr lang="es-ES" sz="4000" dirty="0" smtClean="0"/>
              <a:t>Guiones por lotes (20 horas)</a:t>
            </a:r>
            <a:endParaRPr lang="es-ES"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4098" name="Picture 2"/>
          <p:cNvPicPr>
            <a:picLocks noChangeAspect="1" noChangeArrowheads="1"/>
          </p:cNvPicPr>
          <p:nvPr/>
        </p:nvPicPr>
        <p:blipFill>
          <a:blip r:embed="rId2" cstate="print"/>
          <a:srcRect/>
          <a:stretch>
            <a:fillRect/>
          </a:stretch>
        </p:blipFill>
        <p:spPr bwMode="auto">
          <a:xfrm>
            <a:off x="323528" y="0"/>
            <a:ext cx="6896100" cy="19939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95536" y="2276872"/>
            <a:ext cx="6534150" cy="2476500"/>
          </a:xfrm>
          <a:prstGeom prst="rect">
            <a:avLst/>
          </a:prstGeom>
          <a:noFill/>
          <a:ln w="9525">
            <a:noFill/>
            <a:miter lim="800000"/>
            <a:headEnd/>
            <a:tailEnd/>
          </a:ln>
        </p:spPr>
      </p:pic>
      <p:pic>
        <p:nvPicPr>
          <p:cNvPr id="3074" name="Picture 2"/>
          <p:cNvPicPr>
            <a:picLocks noChangeAspect="1" noChangeArrowheads="1"/>
          </p:cNvPicPr>
          <p:nvPr/>
        </p:nvPicPr>
        <p:blipFill>
          <a:blip r:embed="rId4"/>
          <a:srcRect/>
          <a:stretch>
            <a:fillRect/>
          </a:stretch>
        </p:blipFill>
        <p:spPr bwMode="auto">
          <a:xfrm>
            <a:off x="500034" y="5143512"/>
            <a:ext cx="8001056" cy="3239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5122" name="Picture 2"/>
          <p:cNvPicPr>
            <a:picLocks noChangeAspect="1" noChangeArrowheads="1"/>
          </p:cNvPicPr>
          <p:nvPr/>
        </p:nvPicPr>
        <p:blipFill>
          <a:blip r:embed="rId2" cstate="print"/>
          <a:srcRect/>
          <a:stretch>
            <a:fillRect/>
          </a:stretch>
        </p:blipFill>
        <p:spPr bwMode="auto">
          <a:xfrm>
            <a:off x="323528" y="332656"/>
            <a:ext cx="6927850" cy="207645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95536" y="2492896"/>
            <a:ext cx="6940550" cy="18859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323528" y="4437112"/>
            <a:ext cx="6940550" cy="204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6146" name="Picture 2"/>
          <p:cNvPicPr>
            <a:picLocks noChangeAspect="1" noChangeArrowheads="1"/>
          </p:cNvPicPr>
          <p:nvPr/>
        </p:nvPicPr>
        <p:blipFill>
          <a:blip r:embed="rId2" cstate="print"/>
          <a:srcRect/>
          <a:stretch>
            <a:fillRect/>
          </a:stretch>
        </p:blipFill>
        <p:spPr bwMode="auto">
          <a:xfrm>
            <a:off x="395536" y="620688"/>
            <a:ext cx="6845300" cy="198755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611560" y="2924944"/>
            <a:ext cx="6775450" cy="354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507288" cy="6135960"/>
          </a:xfrm>
        </p:spPr>
        <p:txBody>
          <a:bodyPr/>
          <a:lstStyle/>
          <a:p>
            <a:pPr>
              <a:buNone/>
            </a:pPr>
            <a:r>
              <a:rPr lang="es-ES" dirty="0" smtClean="0"/>
              <a:t> </a:t>
            </a:r>
            <a:endParaRPr lang="es-ES" dirty="0"/>
          </a:p>
        </p:txBody>
      </p:sp>
      <p:pic>
        <p:nvPicPr>
          <p:cNvPr id="7170" name="Picture 2"/>
          <p:cNvPicPr>
            <a:picLocks noChangeAspect="1" noChangeArrowheads="1"/>
          </p:cNvPicPr>
          <p:nvPr/>
        </p:nvPicPr>
        <p:blipFill>
          <a:blip r:embed="rId2" cstate="print"/>
          <a:srcRect/>
          <a:stretch>
            <a:fillRect/>
          </a:stretch>
        </p:blipFill>
        <p:spPr bwMode="auto">
          <a:xfrm>
            <a:off x="323528" y="548680"/>
            <a:ext cx="6908800" cy="178435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323528" y="2924944"/>
            <a:ext cx="6889750" cy="195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476672"/>
            <a:ext cx="8229600" cy="1143000"/>
          </a:xfrm>
        </p:spPr>
        <p:txBody>
          <a:bodyPr/>
          <a:lstStyle/>
          <a:p>
            <a:r>
              <a:rPr lang="es-ES" dirty="0" smtClean="0"/>
              <a:t>Qué voy a aprender</a:t>
            </a:r>
            <a:endParaRPr lang="es-ES" dirty="0"/>
          </a:p>
        </p:txBody>
      </p:sp>
      <p:sp>
        <p:nvSpPr>
          <p:cNvPr id="3" name="2 Marcador de contenido"/>
          <p:cNvSpPr>
            <a:spLocks noGrp="1"/>
          </p:cNvSpPr>
          <p:nvPr>
            <p:ph idx="1"/>
          </p:nvPr>
        </p:nvSpPr>
        <p:spPr>
          <a:xfrm>
            <a:off x="467544" y="1772816"/>
            <a:ext cx="8229600" cy="4389120"/>
          </a:xfrm>
        </p:spPr>
        <p:txBody>
          <a:bodyPr>
            <a:normAutofit lnSpcReduction="10000"/>
          </a:bodyPr>
          <a:lstStyle/>
          <a:p>
            <a:r>
              <a:rPr lang="es-ES" dirty="0" smtClean="0"/>
              <a:t>Entender qué son las carpetas o directorios y los archivos, así como sus características.</a:t>
            </a:r>
          </a:p>
          <a:p>
            <a:r>
              <a:rPr lang="es-ES" dirty="0" smtClean="0"/>
              <a:t>Identificar las operaciones que se realizan sobre carpetas y archivos.</a:t>
            </a:r>
          </a:p>
          <a:p>
            <a:r>
              <a:rPr lang="es-ES" dirty="0" smtClean="0"/>
              <a:t>Realizar operaciones sobre carpetas y archivos en entorno gráfico y entorno texto.</a:t>
            </a:r>
          </a:p>
          <a:p>
            <a:r>
              <a:rPr lang="es-ES" dirty="0" smtClean="0"/>
              <a:t>Copia, mover, eliminar y renombrar carpeta y archivos.</a:t>
            </a:r>
          </a:p>
          <a:p>
            <a:r>
              <a:rPr lang="es-ES" dirty="0" smtClean="0"/>
              <a:t>Asignar y eliminar atributos a carpetas y archivos.</a:t>
            </a:r>
          </a:p>
          <a:p>
            <a:r>
              <a:rPr lang="es-ES" dirty="0" smtClean="0"/>
              <a:t>Crear ficheros por lotes para automatizar tareas.</a:t>
            </a:r>
          </a:p>
          <a:p>
            <a:r>
              <a:rPr lang="es-ES" dirty="0" smtClean="0"/>
              <a:t>Programar tareas en el sistema.</a:t>
            </a:r>
            <a:endParaRPr lang="es-E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88640"/>
            <a:ext cx="8229600" cy="1143000"/>
          </a:xfrm>
        </p:spPr>
        <p:txBody>
          <a:bodyPr>
            <a:normAutofit fontScale="90000"/>
          </a:bodyPr>
          <a:lstStyle/>
          <a:p>
            <a:pPr algn="ctr"/>
            <a:r>
              <a:rPr lang="es-ES" dirty="0" smtClean="0"/>
              <a:t>Sistema operativo. Windows modo texto</a:t>
            </a:r>
            <a:endParaRPr lang="es-ES" dirty="0"/>
          </a:p>
        </p:txBody>
      </p:sp>
      <p:sp>
        <p:nvSpPr>
          <p:cNvPr id="3" name="2 Marcador de contenido"/>
          <p:cNvSpPr>
            <a:spLocks noGrp="1"/>
          </p:cNvSpPr>
          <p:nvPr>
            <p:ph idx="1"/>
          </p:nvPr>
        </p:nvSpPr>
        <p:spPr>
          <a:xfrm>
            <a:off x="323528" y="1628800"/>
            <a:ext cx="8229600" cy="4389120"/>
          </a:xfrm>
        </p:spPr>
        <p:txBody>
          <a:bodyPr>
            <a:normAutofit fontScale="92500" lnSpcReduction="10000"/>
          </a:bodyPr>
          <a:lstStyle/>
          <a:p>
            <a:r>
              <a:rPr lang="es-ES" dirty="0" smtClean="0"/>
              <a:t>Esta interfaz nos recuerda al S.O. MS-DOS o </a:t>
            </a:r>
            <a:r>
              <a:rPr lang="es-ES" b="1" dirty="0" smtClean="0"/>
              <a:t>Sistema Operativo de Disco de Microsoft</a:t>
            </a:r>
            <a:r>
              <a:rPr lang="es-ES" dirty="0" smtClean="0"/>
              <a:t>, un Sistema operativo </a:t>
            </a:r>
            <a:r>
              <a:rPr lang="es-ES" dirty="0" err="1" smtClean="0"/>
              <a:t>monousario</a:t>
            </a:r>
            <a:r>
              <a:rPr lang="es-ES" dirty="0" smtClean="0"/>
              <a:t> y monotarea, es decir, dedica los recursos del ordenador a un único usuario o usuaria y no puede procesar simultáneamente más de una aplicación. Una de las características principales es que permite hacer funcionar a un ordenador con pocos comandos u órdenes.  Mientras que en otros sistemas operativos la shell, caparazón en inglés, o </a:t>
            </a:r>
            <a:r>
              <a:rPr lang="es-ES" b="1" dirty="0" smtClean="0"/>
              <a:t>consola</a:t>
            </a:r>
            <a:r>
              <a:rPr lang="es-ES" dirty="0" smtClean="0"/>
              <a:t> proporciona un medio potente y ágil para gestionar cualquier aspecto del funcionamiento del ordenador, en Windows no se le ha dado la suficiente importancia. Para mejorar esto, Microsoft ha creado la plataforma </a:t>
            </a:r>
            <a:r>
              <a:rPr lang="es-ES" dirty="0" err="1" smtClean="0"/>
              <a:t>PowerShell</a:t>
            </a:r>
            <a:endParaRPr lang="es-E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188640"/>
            <a:ext cx="9144000" cy="6669360"/>
          </a:xfrm>
        </p:spPr>
        <p:txBody>
          <a:bodyPr>
            <a:normAutofit fontScale="25000" lnSpcReduction="20000"/>
          </a:bodyPr>
          <a:lstStyle/>
          <a:p>
            <a:pPr lvl="0"/>
            <a:r>
              <a:rPr lang="es-ES_tradnl" sz="7200" dirty="0" smtClean="0"/>
              <a:t>Windows 7 incorpora </a:t>
            </a:r>
            <a:r>
              <a:rPr lang="es-ES_tradnl" sz="7200" dirty="0" err="1" smtClean="0"/>
              <a:t>PowerShell</a:t>
            </a:r>
            <a:r>
              <a:rPr lang="es-ES_tradnl" sz="7200" dirty="0" smtClean="0"/>
              <a:t>, también viene instalado en Windows Server 2008 R2 y se puede instalar en versiones anteriores de Windows como Windows XP, Vista, Server 2003, Server 2008. </a:t>
            </a:r>
            <a:endParaRPr lang="es-ES" sz="7200" dirty="0" smtClean="0"/>
          </a:p>
          <a:p>
            <a:pPr lvl="0"/>
            <a:r>
              <a:rPr lang="es-ES_tradnl" sz="7200" dirty="0" smtClean="0"/>
              <a:t>Es compatible con sistemas de 32 </a:t>
            </a:r>
            <a:r>
              <a:rPr lang="es-ES_tradnl" sz="7200" dirty="0" err="1" smtClean="0"/>
              <a:t>bíts</a:t>
            </a:r>
            <a:r>
              <a:rPr lang="es-ES_tradnl" sz="7200" dirty="0" smtClean="0"/>
              <a:t> y 64 bits.</a:t>
            </a:r>
            <a:endParaRPr lang="es-ES" sz="7200" dirty="0" smtClean="0"/>
          </a:p>
          <a:p>
            <a:pPr lvl="0"/>
            <a:r>
              <a:rPr lang="es-ES_tradnl" sz="7200" dirty="0" smtClean="0"/>
              <a:t>Los comandos u órdenes en </a:t>
            </a:r>
            <a:r>
              <a:rPr lang="es-ES_tradnl" sz="7200" dirty="0" err="1" smtClean="0"/>
              <a:t>PowerShell</a:t>
            </a:r>
            <a:r>
              <a:rPr lang="es-ES_tradnl" sz="7200" dirty="0" smtClean="0"/>
              <a:t> reciben el nombre de </a:t>
            </a:r>
            <a:r>
              <a:rPr lang="es-ES_tradnl" sz="7200" dirty="0" err="1" smtClean="0"/>
              <a:t>cmdlets</a:t>
            </a:r>
            <a:r>
              <a:rPr lang="es-ES_tradnl" sz="7200" dirty="0" smtClean="0"/>
              <a:t>. </a:t>
            </a:r>
            <a:endParaRPr lang="es-ES" sz="7200" dirty="0" smtClean="0"/>
          </a:p>
          <a:p>
            <a:pPr lvl="0"/>
            <a:r>
              <a:rPr lang="es-ES_tradnl" sz="7200" dirty="0" smtClean="0"/>
              <a:t>Es una consola orientada a objetos.</a:t>
            </a:r>
            <a:endParaRPr lang="es-ES" sz="7200" dirty="0" smtClean="0"/>
          </a:p>
          <a:p>
            <a:pPr lvl="0"/>
            <a:r>
              <a:rPr lang="es-ES_tradnl" sz="7200" dirty="0" err="1" smtClean="0"/>
              <a:t>PowerShell</a:t>
            </a:r>
            <a:r>
              <a:rPr lang="es-ES_tradnl" sz="7200" dirty="0" smtClean="0"/>
              <a:t> está basado en .NET Framework de Microsoft.  .NET Framework es un conjunto de módulos de software, bibliotecas, librerías, programas, etc., que ayudan al desarrollo de otros programas. </a:t>
            </a:r>
            <a:endParaRPr lang="es-ES" sz="7200" dirty="0" smtClean="0"/>
          </a:p>
          <a:p>
            <a:pPr lvl="0"/>
            <a:r>
              <a:rPr lang="es-ES_tradnl" sz="7200" dirty="0" smtClean="0"/>
              <a:t>Permite acceso a almacenes de configuraciones como, por ejemplo, al registro </a:t>
            </a:r>
            <a:br>
              <a:rPr lang="es-ES_tradnl" sz="7200" dirty="0" smtClean="0"/>
            </a:br>
            <a:r>
              <a:rPr lang="es-ES_tradnl" sz="7200" dirty="0" smtClean="0"/>
              <a:t>de Windows. Se pueden ejecutar scripts </a:t>
            </a:r>
            <a:r>
              <a:rPr lang="es-ES_tradnl" sz="7200" i="1" dirty="0" smtClean="0"/>
              <a:t>creados</a:t>
            </a:r>
            <a:r>
              <a:rPr lang="es-ES_tradnl" sz="7200" dirty="0" smtClean="0"/>
              <a:t> en Windows Script Host. Windows Script Host ofrece la posibilidad de crear archivos por lotes complejos y potentes. </a:t>
            </a:r>
            <a:endParaRPr lang="es-ES" sz="7200" dirty="0" smtClean="0"/>
          </a:p>
          <a:p>
            <a:pPr lvl="0"/>
            <a:r>
              <a:rPr lang="es-ES_tradnl" sz="7200" dirty="0" smtClean="0"/>
              <a:t>Incorpora las clases del Instrumental de administración de Windows (Windows Management </a:t>
            </a:r>
            <a:r>
              <a:rPr lang="es-ES_tradnl" sz="7200" dirty="0" err="1" smtClean="0"/>
              <a:t>Instrumentation</a:t>
            </a:r>
            <a:r>
              <a:rPr lang="es-ES_tradnl" sz="7200" dirty="0" smtClean="0"/>
              <a:t>, WMI). WMI es un conjunto de funciones y procedimientos del sistema operativo Windows para controlar, monitorizar y administrar los equipos en una red. </a:t>
            </a:r>
            <a:endParaRPr lang="es-ES" sz="7200" dirty="0" smtClean="0"/>
          </a:p>
          <a:p>
            <a:pPr lvl="0"/>
            <a:r>
              <a:rPr lang="es-ES_tradnl" sz="7200" dirty="0" smtClean="0"/>
              <a:t>Ofrece un completo sistema de ayuda (hay un </a:t>
            </a:r>
            <a:r>
              <a:rPr lang="es-ES_tradnl" sz="7200" dirty="0" err="1" smtClean="0"/>
              <a:t>cmdlet</a:t>
            </a:r>
            <a:r>
              <a:rPr lang="es-ES_tradnl" sz="7200" dirty="0" smtClean="0"/>
              <a:t> que sirve como ayuda y es </a:t>
            </a:r>
            <a:r>
              <a:rPr lang="es-ES_tradnl" sz="7200" b="1" i="1" dirty="0" err="1" smtClean="0"/>
              <a:t>Get-Help</a:t>
            </a:r>
            <a:r>
              <a:rPr lang="es-ES_tradnl" sz="7200" i="1" dirty="0" smtClean="0"/>
              <a:t>). </a:t>
            </a:r>
            <a:endParaRPr lang="es-ES" sz="7200" dirty="0" smtClean="0"/>
          </a:p>
          <a:p>
            <a:pPr lvl="0"/>
            <a:r>
              <a:rPr lang="es-ES_tradnl" sz="7200" dirty="0" smtClean="0"/>
              <a:t>Permite utilizar la tecla tabulador para completar el nombre de un comando, fichero, carpeta, etc. En inglés se conoce como </a:t>
            </a:r>
            <a:r>
              <a:rPr lang="es-ES_tradnl" sz="7200" i="1" dirty="0" err="1" smtClean="0"/>
              <a:t>Command</a:t>
            </a:r>
            <a:r>
              <a:rPr lang="es-ES_tradnl" sz="7200" i="1" dirty="0" smtClean="0"/>
              <a:t> </a:t>
            </a:r>
            <a:r>
              <a:rPr lang="es-ES_tradnl" sz="7200" i="1" dirty="0" err="1" smtClean="0"/>
              <a:t>Completion</a:t>
            </a:r>
            <a:r>
              <a:rPr lang="es-ES_tradnl" sz="7200" i="1" dirty="0" smtClean="0"/>
              <a:t>. </a:t>
            </a:r>
            <a:endParaRPr lang="es-ES" sz="7200" dirty="0" smtClean="0"/>
          </a:p>
          <a:p>
            <a:pPr lvl="0"/>
            <a:r>
              <a:rPr lang="es-ES_tradnl" sz="7200" dirty="0" smtClean="0"/>
              <a:t>Se pueden crear y utilizar </a:t>
            </a:r>
            <a:r>
              <a:rPr lang="es-ES_tradnl" sz="7200" dirty="0" err="1" smtClean="0"/>
              <a:t>cmdlets</a:t>
            </a:r>
            <a:r>
              <a:rPr lang="es-ES_tradnl" sz="7200" dirty="0" smtClean="0"/>
              <a:t> nuevos, funciones y scripts.</a:t>
            </a:r>
            <a:endParaRPr lang="es-ES" sz="7200" dirty="0" smtClean="0"/>
          </a:p>
          <a:p>
            <a:pPr>
              <a:buNone/>
            </a:pPr>
            <a:r>
              <a:rPr lang="es-ES_tradnl" sz="7200" dirty="0" smtClean="0"/>
              <a:t> </a:t>
            </a:r>
            <a:endParaRPr lang="es-ES" sz="7200" dirty="0" smtClean="0"/>
          </a:p>
          <a:p>
            <a:pPr marL="0" indent="0">
              <a:buNone/>
            </a:pPr>
            <a:r>
              <a:rPr lang="es-ES_tradnl" sz="7200" dirty="0" smtClean="0"/>
              <a:t>Para acceder a </a:t>
            </a:r>
            <a:r>
              <a:rPr lang="es-ES_tradnl" sz="7200" dirty="0" err="1" smtClean="0"/>
              <a:t>PowerShell</a:t>
            </a:r>
            <a:r>
              <a:rPr lang="es-ES_tradnl" sz="7200" dirty="0" smtClean="0"/>
              <a:t> hay que pulsar Inicio - </a:t>
            </a:r>
            <a:r>
              <a:rPr lang="es-ES_tradnl" sz="7200" i="1" dirty="0" smtClean="0"/>
              <a:t>Todos los programas </a:t>
            </a:r>
            <a:r>
              <a:rPr lang="es-ES_tradnl" sz="7200" dirty="0" smtClean="0"/>
              <a:t>- </a:t>
            </a:r>
            <a:r>
              <a:rPr lang="es-ES_tradnl" sz="7200" i="1" dirty="0" smtClean="0"/>
              <a:t>Accesorios </a:t>
            </a:r>
            <a:r>
              <a:rPr lang="es-ES_tradnl" sz="7200" dirty="0" smtClean="0"/>
              <a:t>- </a:t>
            </a:r>
            <a:r>
              <a:rPr lang="es-ES_tradnl" sz="7200" i="1" dirty="0" smtClean="0"/>
              <a:t>Windows </a:t>
            </a:r>
            <a:r>
              <a:rPr lang="es-ES_tradnl" sz="7200" i="1" dirty="0" err="1" smtClean="0"/>
              <a:t>PowerShell</a:t>
            </a:r>
            <a:r>
              <a:rPr lang="es-ES_tradnl" sz="7200" i="1" dirty="0" smtClean="0"/>
              <a:t>. </a:t>
            </a:r>
            <a:endParaRPr lang="es-ES" sz="7200" dirty="0" smtClean="0"/>
          </a:p>
          <a:p>
            <a:pPr marL="0" indent="0">
              <a:buNone/>
            </a:pPr>
            <a:r>
              <a:rPr lang="es-ES_tradnl" sz="7200" dirty="0" smtClean="0"/>
              <a:t>Los </a:t>
            </a:r>
            <a:r>
              <a:rPr lang="es-ES_tradnl" sz="7200" dirty="0" err="1" smtClean="0"/>
              <a:t>cmdlets</a:t>
            </a:r>
            <a:r>
              <a:rPr lang="es-ES_tradnl" sz="7200" dirty="0" smtClean="0"/>
              <a:t> en </a:t>
            </a:r>
            <a:r>
              <a:rPr lang="es-ES_tradnl" sz="7200" dirty="0" err="1" smtClean="0"/>
              <a:t>PowerShell</a:t>
            </a:r>
            <a:r>
              <a:rPr lang="es-ES_tradnl" sz="7200" dirty="0" smtClean="0"/>
              <a:t> son sencillos de recordar porque usan el sistema </a:t>
            </a:r>
            <a:r>
              <a:rPr lang="es-ES_tradnl" sz="7200" i="1" dirty="0" smtClean="0"/>
              <a:t>verbo- nombre </a:t>
            </a:r>
            <a:r>
              <a:rPr lang="es-ES_tradnl" sz="7200" dirty="0" smtClean="0"/>
              <a:t>para llamar a los comandos: los verbos y los nombres están en inglés. Algunos ejemplos son: </a:t>
            </a:r>
            <a:r>
              <a:rPr lang="es-ES_tradnl" sz="7200" i="1" dirty="0" err="1" smtClean="0"/>
              <a:t>Get-process</a:t>
            </a:r>
            <a:r>
              <a:rPr lang="es-ES_tradnl" sz="7200" i="1" dirty="0" smtClean="0"/>
              <a:t>, Stop-</a:t>
            </a:r>
            <a:r>
              <a:rPr lang="es-ES_tradnl" sz="7200" i="1" dirty="0" err="1" smtClean="0"/>
              <a:t>Process</a:t>
            </a:r>
            <a:r>
              <a:rPr lang="es-ES_tradnl" sz="7200" i="1" dirty="0" smtClean="0"/>
              <a:t>, </a:t>
            </a:r>
            <a:r>
              <a:rPr lang="es-ES_tradnl" sz="7200" i="1" dirty="0" err="1" smtClean="0"/>
              <a:t>Get</a:t>
            </a:r>
            <a:r>
              <a:rPr lang="es-ES_tradnl" sz="7200" i="1" dirty="0" smtClean="0"/>
              <a:t>-Date, etc.</a:t>
            </a:r>
            <a:r>
              <a:rPr lang="es-ES_tradnl" sz="7200" dirty="0" smtClean="0"/>
              <a:t> </a:t>
            </a:r>
            <a:endParaRPr lang="es-ES" sz="7200" dirty="0" smtClean="0"/>
          </a:p>
          <a:p>
            <a:endParaRPr lang="es-E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 </a:t>
            </a:r>
            <a:endParaRPr lang="es-ES" dirty="0"/>
          </a:p>
        </p:txBody>
      </p:sp>
      <p:sp>
        <p:nvSpPr>
          <p:cNvPr id="3" name="2 Marcador de contenido"/>
          <p:cNvSpPr>
            <a:spLocks noGrp="1"/>
          </p:cNvSpPr>
          <p:nvPr>
            <p:ph idx="1"/>
          </p:nvPr>
        </p:nvSpPr>
        <p:spPr>
          <a:xfrm>
            <a:off x="457200" y="1628800"/>
            <a:ext cx="8229600" cy="4695800"/>
          </a:xfrm>
        </p:spPr>
        <p:txBody>
          <a:bodyPr>
            <a:normAutofit fontScale="92500"/>
          </a:bodyPr>
          <a:lstStyle/>
          <a:p>
            <a:pPr>
              <a:buNone/>
            </a:pPr>
            <a:r>
              <a:rPr lang="es-ES" dirty="0" smtClean="0"/>
              <a:t>Los sistemas operativos pueden trabajar en modo texto a través del </a:t>
            </a:r>
            <a:r>
              <a:rPr lang="es-ES" b="1" dirty="0" smtClean="0"/>
              <a:t>modo comando o </a:t>
            </a:r>
            <a:r>
              <a:rPr lang="es-ES" b="1" dirty="0" err="1" smtClean="0"/>
              <a:t>PowerShell</a:t>
            </a:r>
            <a:r>
              <a:rPr lang="es-ES" dirty="0" smtClean="0"/>
              <a:t>.  </a:t>
            </a:r>
          </a:p>
          <a:p>
            <a:pPr>
              <a:buNone/>
            </a:pPr>
            <a:r>
              <a:rPr lang="es-ES" dirty="0" smtClean="0"/>
              <a:t>El método de trabajo es a través de la consola, que proporciona un modo potente y ágil para gestionar cualquier  aspecto del funcionamiento del ordenador.</a:t>
            </a:r>
          </a:p>
          <a:p>
            <a:pPr>
              <a:buNone/>
            </a:pPr>
            <a:r>
              <a:rPr lang="es-ES" dirty="0" smtClean="0"/>
              <a:t>Los comandos se escriben en la línea de comandos.  Se puede definir como un programa que realiza alguna </a:t>
            </a:r>
            <a:r>
              <a:rPr lang="es-ES" smtClean="0"/>
              <a:t>acción sobre  </a:t>
            </a:r>
            <a:r>
              <a:rPr lang="es-ES" dirty="0" smtClean="0"/>
              <a:t>el sistema operativo, son propios de la línea de comandos que se esté ejecutando.  Una acción que realiza un comando puede ser listar todos los ficheros que tiene una partición del disco, otra acción es mostrar todos los procesos que se están ejecutando, etc.</a:t>
            </a:r>
            <a:endParaRPr lang="es-ES" dirty="0"/>
          </a:p>
        </p:txBody>
      </p:sp>
      <p:sp>
        <p:nvSpPr>
          <p:cNvPr id="4" name="1 Título"/>
          <p:cNvSpPr txBox="1">
            <a:spLocks/>
          </p:cNvSpPr>
          <p:nvPr/>
        </p:nvSpPr>
        <p:spPr>
          <a:xfrm>
            <a:off x="395536" y="188640"/>
            <a:ext cx="8229600" cy="1143000"/>
          </a:xfrm>
          <a:prstGeom prst="rect">
            <a:avLst/>
          </a:prstGeom>
        </p:spPr>
        <p:txBody>
          <a:bodyPr vert="horz" lIns="0" rIns="0" bIns="0" anchor="b">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5000" b="0" i="0" u="none" strike="noStrike" kern="1200" cap="none" spc="0" normalizeH="0" baseline="0" noProof="0" smtClean="0">
                <a:ln>
                  <a:noFill/>
                </a:ln>
                <a:solidFill>
                  <a:schemeClr val="tx2"/>
                </a:solidFill>
                <a:effectLst/>
                <a:uLnTx/>
                <a:uFillTx/>
                <a:latin typeface="+mj-lt"/>
                <a:ea typeface="+mj-ea"/>
                <a:cs typeface="+mj-cs"/>
              </a:rPr>
              <a:t>Sistema operativo. Windows modo texto</a:t>
            </a:r>
            <a:endParaRPr kumimoji="0" lang="es-ES" sz="5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a:xfrm>
            <a:off x="467544" y="1916832"/>
            <a:ext cx="8229600" cy="4389120"/>
          </a:xfrm>
        </p:spPr>
        <p:txBody>
          <a:bodyPr/>
          <a:lstStyle/>
          <a:p>
            <a:r>
              <a:rPr lang="es-ES" u="sng" dirty="0" smtClean="0"/>
              <a:t>Entrar</a:t>
            </a:r>
            <a:r>
              <a:rPr lang="es-ES" dirty="0" smtClean="0"/>
              <a:t>  en modo comando  </a:t>
            </a:r>
            <a:r>
              <a:rPr lang="es-ES" b="1" dirty="0" err="1" smtClean="0"/>
              <a:t>cmd</a:t>
            </a:r>
            <a:endParaRPr lang="es-ES" b="1" dirty="0" smtClean="0"/>
          </a:p>
          <a:p>
            <a:r>
              <a:rPr lang="es-ES" u="sng" dirty="0" smtClean="0"/>
              <a:t>Salir</a:t>
            </a:r>
            <a:r>
              <a:rPr lang="es-ES" dirty="0" smtClean="0"/>
              <a:t> del modo comando:</a:t>
            </a:r>
            <a:r>
              <a:rPr lang="es-ES" b="1" dirty="0" smtClean="0"/>
              <a:t> </a:t>
            </a:r>
            <a:r>
              <a:rPr lang="es-ES" b="1" dirty="0" err="1" smtClean="0"/>
              <a:t>exit</a:t>
            </a:r>
            <a:r>
              <a:rPr lang="es-ES" b="1" dirty="0" smtClean="0"/>
              <a:t> </a:t>
            </a:r>
            <a:r>
              <a:rPr lang="es-ES" dirty="0" smtClean="0"/>
              <a:t>o cerrar  ventana</a:t>
            </a:r>
          </a:p>
          <a:p>
            <a:r>
              <a:rPr lang="es-ES" u="sng" dirty="0" smtClean="0"/>
              <a:t>Sintaxis de comandos </a:t>
            </a:r>
          </a:p>
          <a:p>
            <a:pPr>
              <a:buNone/>
            </a:pPr>
            <a:r>
              <a:rPr lang="es-ES" sz="2400" dirty="0" smtClean="0"/>
              <a:t>COMANDO </a:t>
            </a:r>
            <a:r>
              <a:rPr lang="es-ES" sz="2400" b="1" dirty="0" smtClean="0"/>
              <a:t>[unidad lógica][/parámetro1][/parámetro2] [/modificadores]</a:t>
            </a:r>
          </a:p>
          <a:p>
            <a:pPr>
              <a:buNone/>
            </a:pPr>
            <a:r>
              <a:rPr lang="es-ES" sz="2400" dirty="0" smtClean="0"/>
              <a:t>El comando es una palabra reservada y debe de escribir tal cual.</a:t>
            </a:r>
          </a:p>
          <a:p>
            <a:pPr>
              <a:buNone/>
            </a:pPr>
            <a:r>
              <a:rPr lang="es-ES" sz="2400" dirty="0" smtClean="0"/>
              <a:t>Par obtener </a:t>
            </a:r>
            <a:r>
              <a:rPr lang="es-ES" u="sng" dirty="0" smtClean="0"/>
              <a:t>ayuda</a:t>
            </a:r>
            <a:r>
              <a:rPr lang="es-ES" sz="2400" dirty="0" smtClean="0"/>
              <a:t> sobre todos los comandos </a:t>
            </a:r>
            <a:r>
              <a:rPr lang="es-ES" sz="2400" b="1" dirty="0" err="1" smtClean="0"/>
              <a:t>help</a:t>
            </a:r>
            <a:endParaRPr lang="es-ES" sz="2400" b="1" dirty="0" smtClean="0"/>
          </a:p>
          <a:p>
            <a:pPr>
              <a:buNone/>
            </a:pPr>
            <a:r>
              <a:rPr lang="es-ES" sz="2400" dirty="0" smtClean="0"/>
              <a:t>Para obtener ayuda de un comando </a:t>
            </a:r>
            <a:r>
              <a:rPr lang="es-ES" sz="2400" b="1" dirty="0" err="1" smtClean="0"/>
              <a:t>help</a:t>
            </a:r>
            <a:r>
              <a:rPr lang="es-ES" sz="2400" b="1" dirty="0" smtClean="0"/>
              <a:t> comando  </a:t>
            </a:r>
            <a:r>
              <a:rPr lang="es-ES" sz="2400" dirty="0" smtClean="0"/>
              <a:t>o </a:t>
            </a:r>
            <a:r>
              <a:rPr lang="es-ES" sz="2400" b="1" dirty="0" smtClean="0"/>
              <a:t>comando /?</a:t>
            </a:r>
            <a:endParaRPr lang="es-ES" sz="24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44824"/>
            <a:ext cx="8291264" cy="3744416"/>
          </a:xfrm>
        </p:spPr>
        <p:txBody>
          <a:bodyPr>
            <a:normAutofit fontScale="85000" lnSpcReduction="20000"/>
          </a:bodyPr>
          <a:lstStyle/>
          <a:p>
            <a:r>
              <a:rPr lang="es-ES" dirty="0" smtClean="0"/>
              <a:t>Caracteres comodín (*, ?)</a:t>
            </a:r>
          </a:p>
          <a:p>
            <a:r>
              <a:rPr lang="es-ES" dirty="0" smtClean="0"/>
              <a:t>Extensión de los ficheros (</a:t>
            </a:r>
            <a:r>
              <a:rPr lang="es-ES" dirty="0" err="1" smtClean="0"/>
              <a:t>txt</a:t>
            </a:r>
            <a:r>
              <a:rPr lang="es-ES" dirty="0" smtClean="0"/>
              <a:t>, </a:t>
            </a:r>
            <a:r>
              <a:rPr lang="es-ES" dirty="0" err="1" smtClean="0"/>
              <a:t>exe</a:t>
            </a:r>
            <a:r>
              <a:rPr lang="es-ES" dirty="0" smtClean="0"/>
              <a:t>, </a:t>
            </a:r>
            <a:r>
              <a:rPr lang="es-ES" dirty="0" err="1" smtClean="0"/>
              <a:t>doc</a:t>
            </a:r>
            <a:r>
              <a:rPr lang="es-ES" dirty="0" smtClean="0"/>
              <a:t>, </a:t>
            </a:r>
            <a:r>
              <a:rPr lang="es-ES" dirty="0" err="1" smtClean="0"/>
              <a:t>bmp</a:t>
            </a:r>
            <a:r>
              <a:rPr lang="es-ES" dirty="0" smtClean="0"/>
              <a:t>, etc.)</a:t>
            </a:r>
          </a:p>
          <a:p>
            <a:r>
              <a:rPr lang="es-ES" dirty="0" smtClean="0"/>
              <a:t>Unidades, ficheros y directorios</a:t>
            </a:r>
          </a:p>
          <a:p>
            <a:pPr lvl="1"/>
            <a:r>
              <a:rPr lang="es-ES" dirty="0" smtClean="0"/>
              <a:t>Trayectorias y caminos (\., ., .., </a:t>
            </a:r>
            <a:r>
              <a:rPr lang="es-ES" dirty="0" err="1" smtClean="0"/>
              <a:t>cd</a:t>
            </a:r>
            <a:r>
              <a:rPr lang="es-ES" dirty="0" smtClean="0"/>
              <a:t>\, </a:t>
            </a:r>
            <a:r>
              <a:rPr lang="es-ES" dirty="0" err="1" smtClean="0"/>
              <a:t>cd</a:t>
            </a:r>
            <a:r>
              <a:rPr lang="es-ES" dirty="0" smtClean="0"/>
              <a:t>..)</a:t>
            </a:r>
          </a:p>
          <a:p>
            <a:r>
              <a:rPr lang="es-ES" dirty="0" smtClean="0"/>
              <a:t>Organización de la información</a:t>
            </a:r>
          </a:p>
          <a:p>
            <a:r>
              <a:rPr lang="es-ES" dirty="0" smtClean="0"/>
              <a:t>Comandos básicos (</a:t>
            </a:r>
            <a:r>
              <a:rPr lang="es-ES" dirty="0" err="1" smtClean="0"/>
              <a:t>cls</a:t>
            </a:r>
            <a:r>
              <a:rPr lang="es-ES" dirty="0" smtClean="0"/>
              <a:t>, date, time, </a:t>
            </a:r>
            <a:r>
              <a:rPr lang="es-ES" dirty="0" err="1" smtClean="0"/>
              <a:t>prompt</a:t>
            </a:r>
            <a:r>
              <a:rPr lang="es-ES" dirty="0" smtClean="0"/>
              <a:t>)</a:t>
            </a:r>
          </a:p>
          <a:p>
            <a:r>
              <a:rPr lang="es-ES" dirty="0" smtClean="0"/>
              <a:t>Comandos básicos sobre directorios (</a:t>
            </a:r>
            <a:r>
              <a:rPr lang="es-ES" dirty="0" err="1" smtClean="0"/>
              <a:t>dir</a:t>
            </a:r>
            <a:r>
              <a:rPr lang="es-ES" dirty="0" smtClean="0"/>
              <a:t>, </a:t>
            </a:r>
            <a:r>
              <a:rPr lang="es-ES" dirty="0" err="1" smtClean="0"/>
              <a:t>chdir</a:t>
            </a:r>
            <a:r>
              <a:rPr lang="es-ES" dirty="0" smtClean="0"/>
              <a:t> o </a:t>
            </a:r>
            <a:r>
              <a:rPr lang="es-ES" dirty="0" err="1" smtClean="0"/>
              <a:t>cd</a:t>
            </a:r>
            <a:r>
              <a:rPr lang="es-ES" dirty="0" smtClean="0"/>
              <a:t>, </a:t>
            </a:r>
            <a:r>
              <a:rPr lang="es-ES" dirty="0" err="1" smtClean="0"/>
              <a:t>mkdir</a:t>
            </a:r>
            <a:r>
              <a:rPr lang="es-ES" dirty="0" smtClean="0"/>
              <a:t> o </a:t>
            </a:r>
            <a:r>
              <a:rPr lang="es-ES" dirty="0" err="1" smtClean="0"/>
              <a:t>md</a:t>
            </a:r>
            <a:r>
              <a:rPr lang="es-ES" dirty="0" smtClean="0"/>
              <a:t>,  </a:t>
            </a:r>
            <a:r>
              <a:rPr lang="es-ES" dirty="0" err="1" smtClean="0"/>
              <a:t>rmdir</a:t>
            </a:r>
            <a:r>
              <a:rPr lang="es-ES" dirty="0" smtClean="0"/>
              <a:t> o </a:t>
            </a:r>
            <a:r>
              <a:rPr lang="es-ES" dirty="0" err="1" smtClean="0"/>
              <a:t>rd</a:t>
            </a:r>
            <a:r>
              <a:rPr lang="es-ES" dirty="0" smtClean="0"/>
              <a:t>, </a:t>
            </a:r>
            <a:r>
              <a:rPr lang="es-ES" dirty="0" err="1" smtClean="0"/>
              <a:t>tree</a:t>
            </a:r>
            <a:r>
              <a:rPr lang="es-ES" dirty="0" smtClean="0"/>
              <a:t>, </a:t>
            </a:r>
            <a:r>
              <a:rPr lang="es-ES" dirty="0" err="1" smtClean="0"/>
              <a:t>dir</a:t>
            </a:r>
            <a:r>
              <a:rPr lang="es-ES" dirty="0" smtClean="0"/>
              <a:t>)</a:t>
            </a:r>
          </a:p>
          <a:p>
            <a:r>
              <a:rPr lang="es-ES" dirty="0" smtClean="0"/>
              <a:t>Comandos sobre ficheros (</a:t>
            </a:r>
            <a:r>
              <a:rPr lang="es-ES" dirty="0" err="1" smtClean="0"/>
              <a:t>type</a:t>
            </a:r>
            <a:r>
              <a:rPr lang="es-ES" dirty="0" smtClean="0"/>
              <a:t>, </a:t>
            </a:r>
            <a:r>
              <a:rPr lang="es-ES" dirty="0" err="1" smtClean="0"/>
              <a:t>copy</a:t>
            </a:r>
            <a:r>
              <a:rPr lang="es-ES" dirty="0" smtClean="0"/>
              <a:t>, </a:t>
            </a:r>
            <a:r>
              <a:rPr lang="es-ES" dirty="0" err="1" smtClean="0"/>
              <a:t>move</a:t>
            </a:r>
            <a:r>
              <a:rPr lang="es-ES" dirty="0" smtClean="0"/>
              <a:t>, del o erase, </a:t>
            </a:r>
            <a:r>
              <a:rPr lang="es-ES" dirty="0" err="1" smtClean="0"/>
              <a:t>rename</a:t>
            </a:r>
            <a:r>
              <a:rPr lang="es-ES" dirty="0" smtClean="0"/>
              <a:t> o </a:t>
            </a:r>
            <a:r>
              <a:rPr lang="es-ES" dirty="0" err="1" smtClean="0"/>
              <a:t>ren</a:t>
            </a:r>
            <a:r>
              <a:rPr lang="es-ES" dirty="0" smtClean="0"/>
              <a:t>, </a:t>
            </a:r>
            <a:r>
              <a:rPr lang="es-ES" dirty="0" err="1" smtClean="0"/>
              <a:t>attrib</a:t>
            </a:r>
            <a:r>
              <a:rPr lang="es-ES" dirty="0" smtClean="0"/>
              <a:t>)</a:t>
            </a:r>
          </a:p>
          <a:p>
            <a:r>
              <a:rPr lang="es-ES" dirty="0" smtClean="0"/>
              <a:t>Conceptos de </a:t>
            </a:r>
            <a:r>
              <a:rPr lang="es-ES" dirty="0" err="1" smtClean="0"/>
              <a:t>redireccionamiento</a:t>
            </a:r>
            <a:r>
              <a:rPr lang="es-ES" dirty="0" smtClean="0"/>
              <a:t>  &gt;,&gt;&gt;</a:t>
            </a:r>
          </a:p>
          <a:p>
            <a:pPr lvl="1"/>
            <a:endParaRPr lang="es-ES" b="1" dirty="0" smtClean="0"/>
          </a:p>
          <a:p>
            <a:pPr lvl="1"/>
            <a:endParaRPr lang="es-ES" b="1" dirty="0" smtClean="0"/>
          </a:p>
          <a:p>
            <a:endParaRPr lang="es-ES" b="1" dirty="0" smtClean="0"/>
          </a:p>
          <a:p>
            <a:endParaRPr lang="es-ES" dirty="0" smtClean="0"/>
          </a:p>
          <a:p>
            <a:pPr lvl="1"/>
            <a:endParaRPr lang="es-ES" dirty="0" smtClean="0"/>
          </a:p>
          <a:p>
            <a:endParaRPr lang="es-ES" dirty="0"/>
          </a:p>
        </p:txBody>
      </p:sp>
      <p:sp>
        <p:nvSpPr>
          <p:cNvPr id="4" name="3 Rectángulo"/>
          <p:cNvSpPr/>
          <p:nvPr/>
        </p:nvSpPr>
        <p:spPr>
          <a:xfrm>
            <a:off x="539552" y="0"/>
            <a:ext cx="7848872" cy="1631216"/>
          </a:xfrm>
          <a:prstGeom prst="rect">
            <a:avLst/>
          </a:prstGeom>
        </p:spPr>
        <p:txBody>
          <a:bodyPr wrap="square">
            <a:spAutoFit/>
          </a:bodyPr>
          <a:lstStyle/>
          <a:p>
            <a:r>
              <a:rPr lang="es-ES" sz="5000" dirty="0" smtClean="0">
                <a:solidFill>
                  <a:schemeClr val="tx2"/>
                </a:solidFill>
                <a:latin typeface="+mj-lt"/>
                <a:ea typeface="+mj-ea"/>
                <a:cs typeface="+mj-cs"/>
              </a:rPr>
              <a:t>Comandos básicos del símbolo del sistema</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a:xfrm>
            <a:off x="457200" y="1935480"/>
            <a:ext cx="8229600" cy="1277496"/>
          </a:xfrm>
        </p:spPr>
        <p:txBody>
          <a:bodyPr/>
          <a:lstStyle/>
          <a:p>
            <a:r>
              <a:rPr lang="es-ES" dirty="0" smtClean="0"/>
              <a:t>Crear un fichero de texto</a:t>
            </a:r>
          </a:p>
          <a:p>
            <a:r>
              <a:rPr lang="es-ES" dirty="0" err="1" smtClean="0"/>
              <a:t>Copy</a:t>
            </a:r>
            <a:r>
              <a:rPr lang="es-ES" dirty="0" smtClean="0"/>
              <a:t> con fichero, para terminar </a:t>
            </a:r>
            <a:r>
              <a:rPr lang="es-ES" dirty="0" err="1" smtClean="0"/>
              <a:t>ctrl+z</a:t>
            </a:r>
            <a:endParaRPr lang="es-ES" dirty="0" smtClean="0"/>
          </a:p>
          <a:p>
            <a:endParaRPr lang="es-ES" dirty="0" smtClean="0"/>
          </a:p>
          <a:p>
            <a:endParaRPr lang="es-ES" dirty="0"/>
          </a:p>
        </p:txBody>
      </p:sp>
      <p:pic>
        <p:nvPicPr>
          <p:cNvPr id="3076" name="Picture 4"/>
          <p:cNvPicPr>
            <a:picLocks noChangeAspect="1" noChangeArrowheads="1"/>
          </p:cNvPicPr>
          <p:nvPr/>
        </p:nvPicPr>
        <p:blipFill>
          <a:blip r:embed="rId2" cstate="print"/>
          <a:srcRect/>
          <a:stretch>
            <a:fillRect/>
          </a:stretch>
        </p:blipFill>
        <p:spPr bwMode="auto">
          <a:xfrm>
            <a:off x="1331640" y="3212976"/>
            <a:ext cx="5544616" cy="1596849"/>
          </a:xfrm>
          <a:prstGeom prst="rect">
            <a:avLst/>
          </a:prstGeom>
          <a:noFill/>
          <a:ln w="9525">
            <a:noFill/>
            <a:miter lim="800000"/>
            <a:headEnd/>
            <a:tailEnd/>
          </a:ln>
        </p:spPr>
      </p:pic>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1541</TotalTime>
  <Words>667</Words>
  <Application>Microsoft Office PowerPoint</Application>
  <PresentationFormat>Presentación en pantalla (4:3)</PresentationFormat>
  <Paragraphs>71</Paragraphs>
  <Slides>23</Slides>
  <Notes>0</Notes>
  <HiddenSlides>2</HiddenSlides>
  <MMClips>0</MMClips>
  <ScaleCrop>false</ScaleCrop>
  <HeadingPairs>
    <vt:vector size="4" baseType="variant">
      <vt:variant>
        <vt:lpstr>Tema</vt:lpstr>
      </vt:variant>
      <vt:variant>
        <vt:i4>1</vt:i4>
      </vt:variant>
      <vt:variant>
        <vt:lpstr>Títulos de diapositiva</vt:lpstr>
      </vt:variant>
      <vt:variant>
        <vt:i4>23</vt:i4>
      </vt:variant>
    </vt:vector>
  </HeadingPairs>
  <TitlesOfParts>
    <vt:vector size="24" baseType="lpstr">
      <vt:lpstr>Flujo</vt:lpstr>
      <vt:lpstr>CURSO 2015-2016</vt:lpstr>
      <vt:lpstr>TEMA 5 </vt:lpstr>
      <vt:lpstr>Qué voy a aprender</vt:lpstr>
      <vt:lpstr>Sistema operativo. Windows modo texto</vt:lpstr>
      <vt:lpstr>Diapositiva 5</vt:lpstr>
      <vt:lpstr> </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2012-2013</dc:title>
  <dc:creator>matea</dc:creator>
  <cp:lastModifiedBy>smr119</cp:lastModifiedBy>
  <cp:revision>170</cp:revision>
  <dcterms:created xsi:type="dcterms:W3CDTF">2012-09-18T22:12:57Z</dcterms:created>
  <dcterms:modified xsi:type="dcterms:W3CDTF">2016-04-29T07:22:31Z</dcterms:modified>
</cp:coreProperties>
</file>